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8" r:id="rId3"/>
    <p:sldId id="259" r:id="rId4"/>
    <p:sldId id="266" r:id="rId5"/>
    <p:sldId id="267" r:id="rId6"/>
    <p:sldId id="268" r:id="rId7"/>
    <p:sldId id="272" r:id="rId8"/>
    <p:sldId id="260" r:id="rId9"/>
    <p:sldId id="265" r:id="rId10"/>
    <p:sldId id="261" r:id="rId11"/>
    <p:sldId id="273" r:id="rId12"/>
    <p:sldId id="274" r:id="rId13"/>
    <p:sldId id="270" r:id="rId14"/>
    <p:sldId id="271" r:id="rId15"/>
    <p:sldId id="262" r:id="rId16"/>
    <p:sldId id="263" r:id="rId17"/>
    <p:sldId id="264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7618E-D8B8-409D-B7FE-453810162ABE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0A43-CE03-4D4C-8478-1461395C3F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EC4F8A-8460-4F32-88A1-E7B7A5209C05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18735F-1901-4C6F-A02E-FE748BAF39B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techshop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etech.us/" TargetMode="External"/><Relationship Id="rId2" Type="http://schemas.openxmlformats.org/officeDocument/2006/relationships/hyperlink" Target="mailto:rsanborn@capetech.u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Cape Cod Regional Technical High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429000"/>
          </a:xfrm>
        </p:spPr>
        <p:txBody>
          <a:bodyPr>
            <a:normAutofit/>
          </a:bodyPr>
          <a:lstStyle/>
          <a:p>
            <a:r>
              <a:rPr lang="en-US" sz="4100" i="1" dirty="0" smtClean="0"/>
              <a:t>“Not  Your Mother or Father’s Vocational School”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Superintendent/Director</a:t>
            </a:r>
          </a:p>
          <a:p>
            <a:r>
              <a:rPr lang="en-US" dirty="0" smtClean="0"/>
              <a:t>Bob Sanborn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our opportunities?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89120"/>
          </a:xfrm>
        </p:spPr>
        <p:txBody>
          <a:bodyPr/>
          <a:lstStyle/>
          <a:p>
            <a:pPr marL="514350" indent="-514350"/>
            <a:r>
              <a:rPr lang="en-US" dirty="0" smtClean="0"/>
              <a:t>Continue our leadership role in renewable energy</a:t>
            </a:r>
          </a:p>
        </p:txBody>
      </p:sp>
      <p:pic>
        <p:nvPicPr>
          <p:cNvPr id="4" name="Picture 3" descr="SolarThermal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3436844" cy="1900044"/>
          </a:xfrm>
          <a:prstGeom prst="rect">
            <a:avLst/>
          </a:prstGeom>
        </p:spPr>
      </p:pic>
      <p:pic>
        <p:nvPicPr>
          <p:cNvPr id="5" name="Picture 4" descr="WindTurbUp&amp;Spinning.JPG"/>
          <p:cNvPicPr>
            <a:picLocks noChangeAspect="1"/>
          </p:cNvPicPr>
          <p:nvPr/>
        </p:nvPicPr>
        <p:blipFill>
          <a:blip r:embed="rId3" cstate="print">
            <a:lum bright="3000" contrast="9000"/>
          </a:blip>
          <a:stretch>
            <a:fillRect/>
          </a:stretch>
        </p:blipFill>
        <p:spPr>
          <a:xfrm>
            <a:off x="6553200" y="3857113"/>
            <a:ext cx="1836894" cy="2696087"/>
          </a:xfrm>
          <a:prstGeom prst="rect">
            <a:avLst/>
          </a:prstGeom>
        </p:spPr>
      </p:pic>
      <p:pic>
        <p:nvPicPr>
          <p:cNvPr id="6" name="Picture 5" descr="RootsPVInfoBoard.JPG"/>
          <p:cNvPicPr>
            <a:picLocks noChangeAspect="1"/>
          </p:cNvPicPr>
          <p:nvPr/>
        </p:nvPicPr>
        <p:blipFill>
          <a:blip r:embed="rId4" cstate="print"/>
          <a:srcRect b="12625"/>
          <a:stretch>
            <a:fillRect/>
          </a:stretch>
        </p:blipFill>
        <p:spPr>
          <a:xfrm>
            <a:off x="152400" y="4133850"/>
            <a:ext cx="2280684" cy="2724150"/>
          </a:xfrm>
          <a:prstGeom prst="rect">
            <a:avLst/>
          </a:prstGeom>
        </p:spPr>
      </p:pic>
      <p:pic>
        <p:nvPicPr>
          <p:cNvPr id="7" name="Picture 6" descr="AwningArray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1" y="2209800"/>
            <a:ext cx="4222196" cy="1828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038600"/>
            <a:ext cx="3505200" cy="26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dirty="0" smtClean="0"/>
              <a:t>Tri-Generation System</a:t>
            </a:r>
            <a:endParaRPr lang="en-US" dirty="0"/>
          </a:p>
        </p:txBody>
      </p:sp>
      <p:pic>
        <p:nvPicPr>
          <p:cNvPr id="3" name="Picture Placeholder 5" descr="IMG_7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5943600" cy="3962400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304800" y="990600"/>
            <a:ext cx="8229600" cy="3200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What is Tri-Generation?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unit, powered by Natural Gas, that produces electricity and captures the waste heat to offset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expenses in the winter and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expenses in the summer.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338263" y="472916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Gas in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51100" y="4865688"/>
            <a:ext cx="1404938" cy="392112"/>
          </a:xfrm>
          <a:prstGeom prst="rect">
            <a:avLst/>
          </a:prstGeom>
          <a:noFill/>
          <a:ln w="2540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CHP Unit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78100" y="6156325"/>
            <a:ext cx="1404938" cy="392113"/>
          </a:xfrm>
          <a:prstGeom prst="rect">
            <a:avLst/>
          </a:prstGeom>
          <a:noFill/>
          <a:ln w="2540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Boilers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08450" y="5302250"/>
            <a:ext cx="1465263" cy="666750"/>
          </a:xfrm>
          <a:prstGeom prst="rect">
            <a:avLst/>
          </a:prstGeom>
          <a:noFill/>
          <a:ln w="2540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Absorption Chiller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901950" y="5299075"/>
            <a:ext cx="1125538" cy="822325"/>
          </a:xfrm>
          <a:prstGeom prst="rightArrowCallout">
            <a:avLst>
              <a:gd name="adj1" fmla="val 25000"/>
              <a:gd name="adj2" fmla="val 25000"/>
              <a:gd name="adj3" fmla="val 2281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Waste</a:t>
            </a:r>
          </a:p>
          <a:p>
            <a:pPr algn="ctr"/>
            <a:r>
              <a:rPr lang="en-US" b="1" dirty="0"/>
              <a:t>Heat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688138" y="4918075"/>
            <a:ext cx="1722437" cy="804863"/>
          </a:xfrm>
          <a:prstGeom prst="rect">
            <a:avLst/>
          </a:prstGeom>
          <a:solidFill>
            <a:srgbClr val="993300"/>
          </a:soli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Cape Cod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Tech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1143000" y="6088063"/>
            <a:ext cx="1336675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Oil or Gas in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029075" y="4770438"/>
            <a:ext cx="2541588" cy="485775"/>
          </a:xfrm>
          <a:prstGeom prst="rightArrow">
            <a:avLst>
              <a:gd name="adj1" fmla="val 50000"/>
              <a:gd name="adj2" fmla="val 130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Power in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538788" y="5367338"/>
            <a:ext cx="1109662" cy="485775"/>
          </a:xfrm>
          <a:prstGeom prst="rightArrow">
            <a:avLst>
              <a:gd name="adj1" fmla="val 50000"/>
              <a:gd name="adj2" fmla="val 571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Cooling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5400000">
            <a:off x="5318919" y="5455444"/>
            <a:ext cx="852487" cy="19526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b="1" dirty="0"/>
              <a:t>Heat </a:t>
            </a:r>
          </a:p>
          <a:p>
            <a:pPr algn="ctr"/>
            <a:r>
              <a:rPr lang="en-US" b="1" dirty="0"/>
              <a:t>Dump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our opportunities?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89120"/>
          </a:xfrm>
        </p:spPr>
        <p:txBody>
          <a:bodyPr/>
          <a:lstStyle/>
          <a:p>
            <a:pPr marL="514350" indent="-514350"/>
            <a:r>
              <a:rPr lang="en-US" dirty="0" smtClean="0"/>
              <a:t>Competition</a:t>
            </a:r>
            <a:endParaRPr lang="en-US" dirty="0" smtClean="0"/>
          </a:p>
          <a:p>
            <a:pPr marL="514350" indent="-514350"/>
            <a:r>
              <a:rPr lang="en-US" dirty="0" smtClean="0"/>
              <a:t>Expanding our offerings Health Technologies and Information </a:t>
            </a:r>
            <a:r>
              <a:rPr lang="en-US" dirty="0" smtClean="0"/>
              <a:t>Technologies</a:t>
            </a:r>
            <a:endParaRPr lang="en-US" dirty="0" smtClean="0"/>
          </a:p>
          <a:p>
            <a:pPr marL="514350" indent="-514350"/>
            <a:r>
              <a:rPr lang="en-US" dirty="0" smtClean="0"/>
              <a:t>Emphasizing the benefits of a hands-on, competency-based, relevant education that always answers the question for our students; “Why do I need to learn this?” (Pathways to Prosperity)</a:t>
            </a:r>
          </a:p>
          <a:p>
            <a:pPr marL="514350" indent="-514350"/>
            <a:r>
              <a:rPr lang="en-US" dirty="0" smtClean="0"/>
              <a:t>Tapping the expertise and financial resources of industry partners where appropriate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What are our 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State and local funding</a:t>
            </a:r>
          </a:p>
          <a:p>
            <a:r>
              <a:rPr lang="en-US" dirty="0" smtClean="0"/>
              <a:t>Continuous improvement of our academic and technical offerings in support of our three strategic goals</a:t>
            </a:r>
          </a:p>
          <a:p>
            <a:r>
              <a:rPr lang="en-US" dirty="0" smtClean="0"/>
              <a:t>Transitioning to mandates of Race to the Top (RTTT)</a:t>
            </a:r>
          </a:p>
          <a:p>
            <a:r>
              <a:rPr lang="en-US" dirty="0" smtClean="0"/>
              <a:t>Competition from parochial, charter and school choice options</a:t>
            </a:r>
          </a:p>
          <a:p>
            <a:r>
              <a:rPr lang="en-US" dirty="0" smtClean="0"/>
              <a:t>A declining student population on Cape Cod especially within our sending districts </a:t>
            </a:r>
          </a:p>
          <a:p>
            <a:pPr lvl="1"/>
            <a:r>
              <a:rPr lang="en-US" dirty="0" smtClean="0"/>
              <a:t>FY05 5,919 in grades 5 – 8</a:t>
            </a:r>
          </a:p>
          <a:p>
            <a:pPr lvl="1"/>
            <a:r>
              <a:rPr lang="en-US" dirty="0" smtClean="0"/>
              <a:t>FY11 4,598 in grades 5 – 8</a:t>
            </a:r>
          </a:p>
          <a:p>
            <a:pPr lvl="1"/>
            <a:r>
              <a:rPr lang="en-US" dirty="0" smtClean="0"/>
              <a:t>A 22.3% decline in six years!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collaborate for the benefit of both CCT and CCTC?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Become an advisory Committee  member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Offer work experience to our students through our internship and cooperative education programs (Contact:  Gary Lombard 508-432-4500 Ext. 312)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Become a Senior Project Mentor or presentation judge (Contact: Kate Clemens 508-432-4500 Ext. 342)</a:t>
            </a:r>
          </a:p>
          <a:p>
            <a:pPr marL="880110" lvl="1" indent="-514350"/>
            <a:r>
              <a:rPr lang="en-US" i="1" dirty="0" smtClean="0"/>
              <a:t>Senior project presentations to be held May 11-12!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a future meeting at our school with a tour.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Suggest possibilities for future collaboration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our IT technical area?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chemeClr val="tx2"/>
                </a:solidFill>
              </a:rPr>
              <a:t>Lead Teacher – Larry Souza (508-432-4500, Ext. 311)</a:t>
            </a:r>
          </a:p>
          <a:p>
            <a:pPr marL="514350" indent="-514350">
              <a:buNone/>
            </a:pPr>
            <a:r>
              <a:rPr lang="en-US" b="1" dirty="0" smtClean="0"/>
              <a:t>The IT program offers training in:</a:t>
            </a:r>
          </a:p>
          <a:p>
            <a:pPr marL="514350" indent="-514350"/>
            <a:r>
              <a:rPr lang="en-US" b="1" dirty="0" smtClean="0"/>
              <a:t>PC repair</a:t>
            </a:r>
          </a:p>
          <a:p>
            <a:pPr marL="514350" indent="-514350"/>
            <a:r>
              <a:rPr lang="en-US" b="1" dirty="0" smtClean="0"/>
              <a:t>LAN/WAN networking technologies</a:t>
            </a:r>
          </a:p>
          <a:p>
            <a:pPr marL="514350" indent="-514350"/>
            <a:r>
              <a:rPr lang="en-US" b="1" dirty="0" smtClean="0"/>
              <a:t>web development &amp; programming. </a:t>
            </a:r>
          </a:p>
          <a:p>
            <a:pPr marL="514350" indent="-514350"/>
            <a:r>
              <a:rPr lang="en-US" b="1" dirty="0" smtClean="0"/>
              <a:t>A+, Net+ certifications</a:t>
            </a:r>
          </a:p>
          <a:p>
            <a:pPr marL="514350" indent="-514350"/>
            <a:r>
              <a:rPr lang="en-US" b="1" dirty="0" smtClean="0"/>
              <a:t>Serving as technicians, web developers and programmers for the school. The IT shop runs a full service help desk for employees and students and a carry-in service center for the public </a:t>
            </a:r>
          </a:p>
          <a:p>
            <a:pPr marL="514350" indent="-514350"/>
            <a:r>
              <a:rPr lang="en-US" b="1" dirty="0" smtClean="0"/>
              <a:t>For more information take a peek at the student developed IT Website at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http://www.infotechshop.net/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 &amp; A in both directions?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will be the most important  effects of the </a:t>
            </a:r>
            <a:r>
              <a:rPr lang="en-US" b="1" dirty="0" smtClean="0"/>
              <a:t>OPEN CAPE </a:t>
            </a:r>
            <a:r>
              <a:rPr lang="en-US" dirty="0" smtClean="0"/>
              <a:t>initiative?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enhancements to our information technologies technical area would you suggest to increase the employability of our students?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cloud and how do you see it transforming education?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8382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Thank you for your time and interest!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For more information, please contact me at the school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Robert P. Sanborn III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(508) 432-4500 x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214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  <a:hlinkClick r:id="rId2"/>
              </a:rPr>
              <a:t>rsanborn@capetech.us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Or visit our website at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hlinkClick r:id="rId3"/>
              </a:rPr>
              <a:t>www.capetech.us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are we?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our goals?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our accomplishments and challenges?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we collaborate for our mutual benefit?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curriculum of our information technologies technical area?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 and answers in both directions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A regional technical high school AND a district</a:t>
            </a:r>
          </a:p>
          <a:p>
            <a:r>
              <a:rPr lang="en-US" dirty="0" smtClean="0"/>
              <a:t>A $12,781,986 operation (FY12 Budget, 2.56 % increase)</a:t>
            </a:r>
          </a:p>
          <a:p>
            <a:r>
              <a:rPr lang="en-US" dirty="0" smtClean="0"/>
              <a:t>A school under all the mandates as a comprehensive school for MCAS, NCLB and ultimately RTTT performance while still providing first class technical training</a:t>
            </a:r>
          </a:p>
          <a:p>
            <a:r>
              <a:rPr lang="en-US" dirty="0" smtClean="0"/>
              <a:t>A school serving a student population that is over 30 % special needs</a:t>
            </a:r>
          </a:p>
          <a:p>
            <a:r>
              <a:rPr lang="en-US" dirty="0" smtClean="0"/>
              <a:t>A school that sends over 40% of our students to further education and training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peMapwCapeTechTownsSma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04800"/>
            <a:ext cx="5865812" cy="551815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38975" y="479425"/>
            <a:ext cx="1876425" cy="909638"/>
          </a:xfrm>
          <a:prstGeom prst="rect">
            <a:avLst/>
          </a:prstGeom>
          <a:solidFill>
            <a:srgbClr val="36C1E2">
              <a:alpha val="4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Truro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 Students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32083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are a District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comprised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12 sending 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towns with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692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students</a:t>
            </a:r>
            <a:endParaRPr 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83163" y="1389063"/>
            <a:ext cx="1930400" cy="777875"/>
          </a:xfrm>
          <a:prstGeom prst="rect">
            <a:avLst/>
          </a:prstGeom>
          <a:solidFill>
            <a:srgbClr val="36C1E2">
              <a:alpha val="4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Wellfleet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Students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105400" y="2209800"/>
            <a:ext cx="1956743" cy="774700"/>
          </a:xfrm>
          <a:prstGeom prst="rect">
            <a:avLst/>
          </a:prstGeom>
          <a:solidFill>
            <a:srgbClr val="36C1E2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Brewster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45 Students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7192963" y="1828800"/>
            <a:ext cx="1951037" cy="774700"/>
          </a:xfrm>
          <a:prstGeom prst="rect">
            <a:avLst/>
          </a:prstGeom>
          <a:solidFill>
            <a:srgbClr val="36C1E2">
              <a:alpha val="4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Eastham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12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Students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048000" y="2209800"/>
            <a:ext cx="1989138" cy="774700"/>
          </a:xfrm>
          <a:prstGeom prst="rect">
            <a:avLst/>
          </a:prstGeom>
          <a:solidFill>
            <a:srgbClr val="36C1E2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Dennis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98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Students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408238" y="3062288"/>
            <a:ext cx="2163762" cy="884237"/>
          </a:xfrm>
          <a:prstGeom prst="rect">
            <a:avLst/>
          </a:prstGeom>
          <a:solidFill>
            <a:srgbClr val="36C1E2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Barnstable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183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Students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7165975" y="4114800"/>
            <a:ext cx="1978025" cy="774700"/>
          </a:xfrm>
          <a:prstGeom prst="rect">
            <a:avLst/>
          </a:prstGeom>
          <a:solidFill>
            <a:srgbClr val="36C1E2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Chatham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18 Students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7192963" y="2971800"/>
            <a:ext cx="1893887" cy="774700"/>
          </a:xfrm>
          <a:prstGeom prst="rect">
            <a:avLst/>
          </a:prstGeom>
          <a:solidFill>
            <a:srgbClr val="36C1E2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Orleans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18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Students</a:t>
            </a: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4038600" y="5715000"/>
            <a:ext cx="2262214" cy="774700"/>
          </a:xfrm>
          <a:prstGeom prst="rect">
            <a:avLst/>
          </a:prstGeom>
          <a:solidFill>
            <a:srgbClr val="36C1E2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Yarmouth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166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Students</a:t>
            </a: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5997575" y="5054600"/>
            <a:ext cx="1978025" cy="774700"/>
          </a:xfrm>
          <a:prstGeom prst="rect">
            <a:avLst/>
          </a:prstGeom>
          <a:solidFill>
            <a:srgbClr val="36C1E2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Harwich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68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Students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3694113" y="180975"/>
            <a:ext cx="2643187" cy="774700"/>
          </a:xfrm>
          <a:prstGeom prst="rect">
            <a:avLst/>
          </a:prstGeom>
          <a:solidFill>
            <a:srgbClr val="36C1E2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Provincetown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5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Students</a:t>
            </a:r>
          </a:p>
        </p:txBody>
      </p:sp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5761038" y="3916363"/>
            <a:ext cx="1152525" cy="676275"/>
            <a:chOff x="3629" y="2467"/>
            <a:chExt cx="726" cy="426"/>
          </a:xfrm>
        </p:grpSpPr>
        <p:sp>
          <p:nvSpPr>
            <p:cNvPr id="19" name="AutoShape 33"/>
            <p:cNvSpPr>
              <a:spLocks noChangeArrowheads="1"/>
            </p:cNvSpPr>
            <p:nvPr/>
          </p:nvSpPr>
          <p:spPr bwMode="auto">
            <a:xfrm>
              <a:off x="3798" y="2569"/>
              <a:ext cx="388" cy="324"/>
            </a:xfrm>
            <a:prstGeom prst="star5">
              <a:avLst/>
            </a:prstGeom>
            <a:solidFill>
              <a:schemeClr val="bg1"/>
            </a:solidFill>
            <a:ln w="1905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629" y="2467"/>
              <a:ext cx="726" cy="203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b="1" kern="10" dirty="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Cape Tech</a:t>
              </a:r>
            </a:p>
          </p:txBody>
        </p:sp>
      </p:grp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2819400" y="6396335"/>
            <a:ext cx="553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400" i="1" dirty="0"/>
              <a:t>Student enrollment as of October 1, </a:t>
            </a:r>
            <a:r>
              <a:rPr lang="en-US" sz="2400" i="1" dirty="0" smtClean="0"/>
              <a:t>2010</a:t>
            </a:r>
            <a:endParaRPr lang="en-US" sz="2400" i="1" dirty="0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949450" y="5419725"/>
            <a:ext cx="1978025" cy="774700"/>
          </a:xfrm>
          <a:prstGeom prst="rect">
            <a:avLst/>
          </a:prstGeom>
          <a:solidFill>
            <a:srgbClr val="36C1E2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 defTabSz="7112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Mashpee</a:t>
            </a:r>
          </a:p>
          <a:p>
            <a:pPr marL="609600" indent="-609600" defTabSz="7112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67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Students</a:t>
            </a:r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>
            <a:off x="8693150" y="6626225"/>
            <a:ext cx="450850" cy="231775"/>
          </a:xfrm>
          <a:prstGeom prst="rightArrow">
            <a:avLst>
              <a:gd name="adj1" fmla="val 50000"/>
              <a:gd name="adj2" fmla="val 4863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FA610C4-69BD-4A94-93BD-EF052A94DA0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98788" y="828675"/>
            <a:ext cx="3081337" cy="1892300"/>
          </a:xfrm>
          <a:prstGeom prst="rect">
            <a:avLst/>
          </a:prstGeom>
          <a:solidFill>
            <a:srgbClr val="66CCFF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marL="350838" marR="0" lvl="0" indent="-350838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>
                <a:tab pos="4808538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School Committee:</a:t>
            </a:r>
          </a:p>
          <a:p>
            <a:pPr marL="350838" marR="0" lvl="0" indent="-350838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>
                <a:tab pos="4808538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Twenty-four members: </a:t>
            </a:r>
          </a:p>
          <a:p>
            <a:pPr marL="350838" marR="0" lvl="0" indent="-350838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>
                <a:tab pos="4808538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from each of the sending towns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538" y="0"/>
            <a:ext cx="8640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WE are Governed </a:t>
            </a:r>
            <a:r>
              <a:rPr lang="en-US" sz="3200" b="1" dirty="0">
                <a:solidFill>
                  <a:srgbClr val="660066"/>
                </a:solidFill>
              </a:rPr>
              <a:t>&amp; </a:t>
            </a:r>
            <a:r>
              <a:rPr lang="en-US" sz="3200" b="1" dirty="0" smtClean="0">
                <a:solidFill>
                  <a:srgbClr val="660066"/>
                </a:solidFill>
              </a:rPr>
              <a:t>Organized as shown: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2413" y="963613"/>
            <a:ext cx="2732087" cy="36036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lIns="45720" rIns="0">
            <a:spAutoFit/>
          </a:bodyPr>
          <a:lstStyle/>
          <a:p>
            <a:pPr marL="350838" indent="-350838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Executive Sub-Committee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0288" y="1849438"/>
            <a:ext cx="2992437" cy="36036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Equipment Sub-Committee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08700" y="949325"/>
            <a:ext cx="2763838" cy="36036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Finance Sub- Committee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108700" y="1408113"/>
            <a:ext cx="2763838" cy="36036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Facilities Sub-Committee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55650" y="2092325"/>
            <a:ext cx="2220913" cy="62865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lIns="45720" rIns="0">
            <a:spAutoFit/>
          </a:bodyPr>
          <a:lstStyle/>
          <a:p>
            <a:pPr marL="350838" indent="-350838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Negotiations Sub-Committee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8575" y="1458913"/>
            <a:ext cx="2949575" cy="36036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lIns="45720" rIns="0">
            <a:spAutoFit/>
          </a:bodyPr>
          <a:lstStyle/>
          <a:p>
            <a:pPr marL="350838" indent="-350838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Curriculum Sub-Committee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108700" y="2305050"/>
            <a:ext cx="2438400" cy="62865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lIns="45720" rIns="0">
            <a:spAutoFit/>
          </a:bodyPr>
          <a:lstStyle/>
          <a:p>
            <a:pPr marL="350838" indent="-350838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Safety &amp; Security Sub-Committee</a:t>
            </a:r>
          </a:p>
        </p:txBody>
      </p: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3573463" y="4484688"/>
            <a:ext cx="1974850" cy="774700"/>
            <a:chOff x="2251" y="2763"/>
            <a:chExt cx="1244" cy="614"/>
          </a:xfrm>
        </p:grpSpPr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2251" y="2763"/>
              <a:ext cx="1244" cy="61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341" y="2898"/>
              <a:ext cx="1053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0838" indent="-350838" algn="ctr"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tabLst>
                  <a:tab pos="4808538" algn="l"/>
                </a:tabLst>
              </a:pPr>
              <a:r>
                <a:rPr lang="en-US" sz="2000" dirty="0">
                  <a:solidFill>
                    <a:schemeClr val="bg1"/>
                  </a:solidFill>
                </a:rPr>
                <a:t>Principal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56238" y="5516563"/>
            <a:ext cx="2174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2000" dirty="0">
                <a:solidFill>
                  <a:srgbClr val="660066"/>
                </a:solidFill>
              </a:rPr>
              <a:t>Dean of Students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3713" y="5586413"/>
            <a:ext cx="31257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2000" dirty="0">
                <a:solidFill>
                  <a:srgbClr val="660066"/>
                </a:solidFill>
              </a:rPr>
              <a:t>Technical Studies Director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9063" y="3436938"/>
            <a:ext cx="2381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110000"/>
              </a:lnSpc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2000" dirty="0">
                <a:solidFill>
                  <a:srgbClr val="006600"/>
                </a:solidFill>
              </a:rPr>
              <a:t>Business Manager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03650" y="5748338"/>
            <a:ext cx="14938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2000" dirty="0">
                <a:solidFill>
                  <a:srgbClr val="660066"/>
                </a:solidFill>
              </a:rPr>
              <a:t>FACULTY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388100" y="3470275"/>
            <a:ext cx="27638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b="1" dirty="0">
                <a:solidFill>
                  <a:schemeClr val="tx2"/>
                </a:solidFill>
              </a:rPr>
              <a:t>Parent School Council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04000" y="4779963"/>
            <a:ext cx="200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2000" dirty="0">
                <a:solidFill>
                  <a:srgbClr val="660066"/>
                </a:solidFill>
              </a:rPr>
              <a:t>Student Council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15913" y="6269038"/>
            <a:ext cx="3892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Technical Advisory Committees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8575" y="4491038"/>
            <a:ext cx="287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2000" dirty="0">
                <a:solidFill>
                  <a:srgbClr val="660066"/>
                </a:solidFill>
              </a:rPr>
              <a:t>Technology Coordinator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8100" y="4168775"/>
            <a:ext cx="268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2000" dirty="0">
                <a:solidFill>
                  <a:srgbClr val="660066"/>
                </a:solidFill>
              </a:rPr>
              <a:t>Curriculum Coordinator</a:t>
            </a: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3136900" y="3016250"/>
            <a:ext cx="2803525" cy="1025525"/>
            <a:chOff x="2073" y="2169"/>
            <a:chExt cx="1588" cy="874"/>
          </a:xfrm>
          <a:solidFill>
            <a:schemeClr val="accent1"/>
          </a:solidFill>
        </p:grpSpPr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073" y="2169"/>
              <a:ext cx="1588" cy="874"/>
            </a:xfrm>
            <a:prstGeom prst="ellips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251" y="2446"/>
              <a:ext cx="1242" cy="3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0838" indent="-350838" algn="ctr"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tabLst>
                  <a:tab pos="4808538" algn="l"/>
                </a:tabLst>
              </a:pPr>
              <a:r>
                <a:rPr lang="en-US" sz="2000" b="1" dirty="0">
                  <a:solidFill>
                    <a:schemeClr val="bg1"/>
                  </a:solidFill>
                </a:rPr>
                <a:t>Superintendent</a:t>
              </a:r>
            </a:p>
          </p:txBody>
        </p:sp>
      </p:grp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5297488" y="5081588"/>
            <a:ext cx="696912" cy="5492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3038475" y="5081588"/>
            <a:ext cx="677863" cy="5492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4551363" y="3979863"/>
            <a:ext cx="0" cy="5921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4525963" y="2305050"/>
            <a:ext cx="9525" cy="771525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5548313" y="4992688"/>
            <a:ext cx="10556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 rot="19663513">
            <a:off x="5387975" y="4248150"/>
            <a:ext cx="1714500" cy="136525"/>
          </a:xfrm>
          <a:prstGeom prst="leftRightArrow">
            <a:avLst>
              <a:gd name="adj1" fmla="val 50000"/>
              <a:gd name="adj2" fmla="val 25116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H="1">
            <a:off x="4538663" y="5259388"/>
            <a:ext cx="12700" cy="542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 flipH="1">
            <a:off x="2259013" y="5942013"/>
            <a:ext cx="0" cy="449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28575" y="4887913"/>
            <a:ext cx="2471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algn="r" eaLnBrk="1" hangingPunct="1">
              <a:buClr>
                <a:schemeClr val="hlink"/>
              </a:buClr>
              <a:buSzPct val="120000"/>
              <a:tabLst>
                <a:tab pos="4808538" algn="l"/>
              </a:tabLst>
            </a:pPr>
            <a:r>
              <a:rPr lang="en-US" sz="2000" dirty="0">
                <a:solidFill>
                  <a:srgbClr val="660066"/>
                </a:solidFill>
              </a:rPr>
              <a:t>Director of Pupil Services</a:t>
            </a:r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 flipH="1">
            <a:off x="2500313" y="4992688"/>
            <a:ext cx="1073150" cy="2143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 flipH="1" flipV="1">
            <a:off x="2797175" y="4718050"/>
            <a:ext cx="758825" cy="131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flipH="1" flipV="1">
            <a:off x="2668588" y="4359275"/>
            <a:ext cx="996950" cy="3714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 flipH="1" flipV="1">
            <a:off x="2259013" y="3787775"/>
            <a:ext cx="1544637" cy="809625"/>
          </a:xfrm>
          <a:prstGeom prst="line">
            <a:avLst/>
          </a:prstGeom>
          <a:noFill/>
          <a:ln w="57150">
            <a:pattFill prst="pct60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 flipH="1">
            <a:off x="2259013" y="3470275"/>
            <a:ext cx="877887" cy="149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2" name="AutoShape 50"/>
          <p:cNvSpPr>
            <a:spLocks noChangeArrowheads="1"/>
          </p:cNvSpPr>
          <p:nvPr/>
        </p:nvSpPr>
        <p:spPr bwMode="auto">
          <a:xfrm>
            <a:off x="8693150" y="6626225"/>
            <a:ext cx="450850" cy="231775"/>
          </a:xfrm>
          <a:prstGeom prst="rightArrow">
            <a:avLst>
              <a:gd name="adj1" fmla="val 50000"/>
              <a:gd name="adj2" fmla="val 4863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7200" y="6245225"/>
            <a:ext cx="2133600" cy="476250"/>
          </a:xfrm>
        </p:spPr>
        <p:txBody>
          <a:bodyPr/>
          <a:lstStyle/>
          <a:p>
            <a:fld id="{360D06BF-07ED-4509-AE43-434A0AC0DDB8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3" name="Picture 13" descr="Ho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19050"/>
            <a:ext cx="1317625" cy="197643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" name="Picture 19" descr="HVA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350" y="1997075"/>
            <a:ext cx="2025650" cy="16494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" name="Picture 12" descr="Heal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" y="5038725"/>
            <a:ext cx="1771650" cy="1766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4" descr="EarlyChi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1238" y="3144838"/>
            <a:ext cx="2095500" cy="1906587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7" name="Picture 14" descr="HotelRest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6125" y="5051425"/>
            <a:ext cx="1454150" cy="17653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8" name="Picture 17" descr="IT 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9600" y="3646488"/>
            <a:ext cx="2163763" cy="1552575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9" name="Picture 20" descr="Mar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3025" y="30163"/>
            <a:ext cx="1262063" cy="1874837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0" name="Picture 22" descr="Plumb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2713" y="30163"/>
            <a:ext cx="1311275" cy="1966912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1" name="Picture 25" descr="Electrica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22675" y="5051425"/>
            <a:ext cx="1581150" cy="17653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2" name="Picture 23" descr="Weld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50" y="3381375"/>
            <a:ext cx="2033588" cy="1611313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3" name="Picture 26" descr="Dental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59600" y="5094288"/>
            <a:ext cx="2179638" cy="17113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4" name="Picture 27" descr="Cosmo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9950" y="31750"/>
            <a:ext cx="1651000" cy="1801813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5" name="Picture 28" descr="Culinar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850" y="1997075"/>
            <a:ext cx="2673350" cy="14033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6" name="Picture 29" descr="AutoBod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79700" y="31750"/>
            <a:ext cx="1309688" cy="1965325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881313" y="0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WE offer 17 technical areas to our students</a:t>
            </a:r>
            <a:endParaRPr lang="en-US" sz="3200" b="1" dirty="0">
              <a:solidFill>
                <a:srgbClr val="660066"/>
              </a:solidFill>
            </a:endParaRPr>
          </a:p>
        </p:txBody>
      </p:sp>
      <p:pic>
        <p:nvPicPr>
          <p:cNvPr id="18" name="Picture 31" descr="AutoTec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43275" y="1855788"/>
            <a:ext cx="2359025" cy="15446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9" name="Picture 30" descr="Carpentr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14975" y="3021013"/>
            <a:ext cx="1595438" cy="1946275"/>
          </a:xfrm>
          <a:prstGeom prst="rect">
            <a:avLst/>
          </a:prstGeom>
          <a:noFill/>
          <a:ln w="28575">
            <a:solidFill>
              <a:srgbClr val="36ADB0"/>
            </a:solidFill>
            <a:miter lim="800000"/>
            <a:headEnd/>
            <a:tailEnd/>
          </a:ln>
        </p:spPr>
      </p:pic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63500" y="30163"/>
            <a:ext cx="1273175" cy="1887537"/>
            <a:chOff x="40" y="19"/>
            <a:chExt cx="802" cy="1189"/>
          </a:xfrm>
        </p:grpSpPr>
        <p:pic>
          <p:nvPicPr>
            <p:cNvPr id="21" name="Picture 11" descr="Graphics 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" y="19"/>
              <a:ext cx="762" cy="1181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</p:spPr>
        </p:pic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40" y="804"/>
              <a:ext cx="8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Graphic Arts</a:t>
              </a:r>
            </a:p>
          </p:txBody>
        </p:sp>
      </p:grp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69850" y="6530975"/>
            <a:ext cx="1354138" cy="274638"/>
          </a:xfrm>
          <a:prstGeom prst="rect">
            <a:avLst/>
          </a:prstGeom>
          <a:solidFill>
            <a:srgbClr val="FF99CC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Health Tech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12713" y="4679950"/>
            <a:ext cx="1160462" cy="274638"/>
          </a:xfrm>
          <a:prstGeom prst="rect">
            <a:avLst/>
          </a:prstGeom>
          <a:solidFill>
            <a:srgbClr val="00CCFF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Welding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69850" y="3106738"/>
            <a:ext cx="990600" cy="274637"/>
          </a:xfrm>
          <a:prstGeom prst="rect">
            <a:avLst/>
          </a:prstGeom>
          <a:solidFill>
            <a:srgbClr val="3399FF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Culinary</a:t>
            </a: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6623050" y="1722438"/>
            <a:ext cx="990600" cy="274637"/>
          </a:xfrm>
          <a:prstGeom prst="rect">
            <a:avLst/>
          </a:prstGeom>
          <a:solidFill>
            <a:srgbClr val="3399FF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Plumbing</a:t>
            </a: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7315200" y="6530975"/>
            <a:ext cx="1808163" cy="274638"/>
          </a:xfrm>
          <a:prstGeom prst="rect">
            <a:avLst/>
          </a:prstGeom>
          <a:solidFill>
            <a:srgbClr val="3399FF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Dental Assistant</a:t>
            </a: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8132763" y="3324225"/>
            <a:ext cx="990600" cy="274638"/>
          </a:xfrm>
          <a:prstGeom prst="rect">
            <a:avLst/>
          </a:prstGeom>
          <a:solidFill>
            <a:schemeClr val="tx2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HVAC</a:t>
            </a: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7805738" y="1720850"/>
            <a:ext cx="1317625" cy="274638"/>
          </a:xfrm>
          <a:prstGeom prst="rect">
            <a:avLst/>
          </a:prstGeom>
          <a:solidFill>
            <a:srgbClr val="FF6600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Horticulture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2281238" y="4718050"/>
            <a:ext cx="1708150" cy="274638"/>
          </a:xfrm>
          <a:prstGeom prst="rect">
            <a:avLst/>
          </a:prstGeom>
          <a:solidFill>
            <a:srgbClr val="3399FF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Early Childhood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3622675" y="6530975"/>
            <a:ext cx="990600" cy="274638"/>
          </a:xfrm>
          <a:prstGeom prst="rect">
            <a:avLst/>
          </a:prstGeom>
          <a:solidFill>
            <a:schemeClr val="tx2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Electrical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5791200" y="4648200"/>
            <a:ext cx="1219200" cy="276999"/>
          </a:xfrm>
          <a:prstGeom prst="rect">
            <a:avLst/>
          </a:prstGeom>
          <a:solidFill>
            <a:srgbClr val="3399FF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Carpentry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3282950" y="3189288"/>
            <a:ext cx="1093788" cy="274637"/>
          </a:xfrm>
          <a:prstGeom prst="rect">
            <a:avLst/>
          </a:prstGeom>
          <a:solidFill>
            <a:srgbClr val="3399FF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Auto Tech</a:t>
            </a: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2073275" y="6338888"/>
            <a:ext cx="1354138" cy="466725"/>
          </a:xfrm>
          <a:prstGeom prst="rect">
            <a:avLst/>
          </a:prstGeom>
          <a:solidFill>
            <a:srgbClr val="D60093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Business Management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8132763" y="4778375"/>
            <a:ext cx="990600" cy="274638"/>
          </a:xfrm>
          <a:prstGeom prst="rect">
            <a:avLst/>
          </a:prstGeom>
          <a:solidFill>
            <a:srgbClr val="3399FF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Info Tech</a:t>
            </a: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4679950" y="1558925"/>
            <a:ext cx="1635125" cy="274638"/>
          </a:xfrm>
          <a:prstGeom prst="rect">
            <a:avLst/>
          </a:prstGeom>
          <a:solidFill>
            <a:schemeClr val="hlink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Cosmetology</a:t>
            </a: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1343025" y="1438275"/>
            <a:ext cx="1262063" cy="466725"/>
          </a:xfrm>
          <a:prstGeom prst="rect">
            <a:avLst/>
          </a:prstGeom>
          <a:solidFill>
            <a:schemeClr val="accent2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Marine Services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2682875" y="0"/>
            <a:ext cx="1354138" cy="233363"/>
          </a:xfrm>
          <a:prstGeom prst="rect">
            <a:avLst/>
          </a:prstGeom>
          <a:solidFill>
            <a:schemeClr val="hlink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Auto Body</a:t>
            </a:r>
          </a:p>
        </p:txBody>
      </p:sp>
      <p:sp>
        <p:nvSpPr>
          <p:cNvPr id="39" name="AutoShape 51"/>
          <p:cNvSpPr>
            <a:spLocks noChangeArrowheads="1"/>
          </p:cNvSpPr>
          <p:nvPr/>
        </p:nvSpPr>
        <p:spPr bwMode="auto">
          <a:xfrm>
            <a:off x="8693150" y="6626225"/>
            <a:ext cx="450850" cy="231775"/>
          </a:xfrm>
          <a:prstGeom prst="rightArrow">
            <a:avLst>
              <a:gd name="adj1" fmla="val 50000"/>
              <a:gd name="adj2" fmla="val 4863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535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</a:rPr>
              <a:t>Academic </a:t>
            </a:r>
            <a:r>
              <a:rPr lang="en-US" sz="3200" b="1" dirty="0" smtClean="0">
                <a:solidFill>
                  <a:srgbClr val="660066"/>
                </a:solidFill>
              </a:rPr>
              <a:t>Programs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914400"/>
            <a:ext cx="8640763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50838" algn="ctr" defTabSz="914400" rtl="0" eaLnBrk="1" fontAlgn="auto" latinLnBrk="0" hangingPunct="1">
              <a:lnSpc>
                <a:spcPct val="95000"/>
              </a:lnSpc>
              <a:spcBef>
                <a:spcPct val="15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Academic programs follow, where appropriate, in course the State Frameworks and Learning Standards.  Other programs follow state and/or national and industry standards.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575238"/>
            <a:ext cx="8640763" cy="413036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0838" indent="-350838" algn="just" eaLnBrk="1" hangingPunct="1">
              <a:spcBef>
                <a:spcPct val="20000"/>
              </a:spcBef>
            </a:pPr>
            <a:r>
              <a:rPr lang="en-US" sz="3200" u="sng" dirty="0">
                <a:solidFill>
                  <a:schemeClr val="accent1"/>
                </a:solidFill>
                <a:latin typeface="Arial" charset="0"/>
              </a:rPr>
              <a:t>These Programs are:</a:t>
            </a:r>
          </a:p>
          <a:p>
            <a:pPr marL="350838" indent="-350838" algn="just" eaLnBrk="1" hangingPunct="1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en-US" sz="3200" dirty="0">
                <a:solidFill>
                  <a:schemeClr val="accent1"/>
                </a:solidFill>
                <a:latin typeface="Arial" charset="0"/>
              </a:rPr>
              <a:t>English Language Arts</a:t>
            </a:r>
          </a:p>
          <a:p>
            <a:pPr marL="350838" indent="-350838" algn="just" eaLnBrk="1" hangingPunct="1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en-US" sz="3200" dirty="0">
                <a:solidFill>
                  <a:schemeClr val="accent1"/>
                </a:solidFill>
                <a:latin typeface="Arial" charset="0"/>
              </a:rPr>
              <a:t>Mathematics</a:t>
            </a:r>
          </a:p>
          <a:p>
            <a:pPr marL="350838" indent="-350838" algn="just" eaLnBrk="1" hangingPunct="1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en-US" sz="3200" dirty="0">
                <a:solidFill>
                  <a:schemeClr val="accent1"/>
                </a:solidFill>
                <a:latin typeface="Arial" charset="0"/>
              </a:rPr>
              <a:t>Science</a:t>
            </a:r>
          </a:p>
          <a:p>
            <a:pPr marL="350838" indent="-350838" algn="just" eaLnBrk="1" hangingPunct="1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en-US" sz="3200" dirty="0">
                <a:solidFill>
                  <a:schemeClr val="accent1"/>
                </a:solidFill>
                <a:latin typeface="Arial" charset="0"/>
              </a:rPr>
              <a:t>Spanish</a:t>
            </a:r>
          </a:p>
          <a:p>
            <a:pPr marL="350838" indent="-350838" algn="just" eaLnBrk="1" hangingPunct="1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en-US" sz="3200" dirty="0">
                <a:solidFill>
                  <a:schemeClr val="accent1"/>
                </a:solidFill>
                <a:latin typeface="Arial" charset="0"/>
              </a:rPr>
              <a:t>Social </a:t>
            </a:r>
            <a:r>
              <a:rPr lang="en-US" sz="3200" dirty="0" smtClean="0">
                <a:solidFill>
                  <a:schemeClr val="accent1"/>
                </a:solidFill>
                <a:latin typeface="Arial" charset="0"/>
              </a:rPr>
              <a:t>Studies</a:t>
            </a:r>
          </a:p>
          <a:p>
            <a:pPr marL="350838" indent="-350838" algn="just" eaLnBrk="1" hangingPunct="1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en-US" sz="3200" dirty="0" smtClean="0">
                <a:solidFill>
                  <a:schemeClr val="accent1"/>
                </a:solidFill>
                <a:latin typeface="Arial" charset="0"/>
              </a:rPr>
              <a:t>Academic Support</a:t>
            </a:r>
            <a:endParaRPr lang="en-US" sz="32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24400" y="3124200"/>
            <a:ext cx="4151312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algn="just" eaLnBrk="1" hangingPunct="1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en-US" sz="3200" dirty="0" smtClean="0">
                <a:solidFill>
                  <a:schemeClr val="accent1"/>
                </a:solidFill>
                <a:latin typeface="Arial" charset="0"/>
              </a:rPr>
              <a:t>Computer Applications</a:t>
            </a:r>
            <a:endParaRPr lang="en-US" sz="3200" dirty="0">
              <a:solidFill>
                <a:schemeClr val="accent1"/>
              </a:solidFill>
              <a:latin typeface="Arial" charset="0"/>
            </a:endParaRPr>
          </a:p>
          <a:p>
            <a:pPr marL="350838" indent="-350838" algn="just" eaLnBrk="1" hangingPunct="1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en-US" sz="3200" dirty="0">
                <a:solidFill>
                  <a:schemeClr val="accent1"/>
                </a:solidFill>
                <a:latin typeface="Arial" charset="0"/>
              </a:rPr>
              <a:t>Physical Education</a:t>
            </a:r>
          </a:p>
          <a:p>
            <a:pPr marL="350838" indent="-350838" algn="just" eaLnBrk="1" hangingPunct="1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en-US" sz="3200" dirty="0">
                <a:solidFill>
                  <a:schemeClr val="accent1"/>
                </a:solidFill>
                <a:latin typeface="Arial" charset="0"/>
              </a:rPr>
              <a:t>Health </a:t>
            </a:r>
          </a:p>
          <a:p>
            <a:pPr marL="350838" indent="-350838" algn="just" eaLnBrk="1" hangingPunct="1">
              <a:spcBef>
                <a:spcPct val="20000"/>
              </a:spcBef>
              <a:buClr>
                <a:srgbClr val="0066FF"/>
              </a:buClr>
              <a:buFontTx/>
              <a:buChar char="•"/>
            </a:pPr>
            <a:r>
              <a:rPr lang="en-US" sz="3200" dirty="0">
                <a:solidFill>
                  <a:schemeClr val="accent1"/>
                </a:solidFill>
                <a:latin typeface="Arial" charset="0"/>
              </a:rPr>
              <a:t>Shop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goals?</a:t>
            </a: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7818437" cy="1782763"/>
          </a:xfrm>
          <a:prstGeom prst="rect">
            <a:avLst/>
          </a:prstGeom>
          <a:solidFill>
            <a:srgbClr val="FFFFFF"/>
          </a:solidFill>
          <a:ln w="47625" cmpd="thinThick" algn="in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/>
            <a:r>
              <a:rPr lang="en-US" sz="2600" b="1" u="sng" dirty="0">
                <a:solidFill>
                  <a:schemeClr val="accent1"/>
                </a:solidFill>
                <a:latin typeface="Times New Roman" pitchFamily="18" charset="0"/>
              </a:rPr>
              <a:t>Our Mission </a:t>
            </a:r>
            <a:r>
              <a:rPr lang="en-US" sz="2600" b="1" u="sng" dirty="0" smtClean="0">
                <a:solidFill>
                  <a:schemeClr val="accent1"/>
                </a:solidFill>
                <a:latin typeface="Times New Roman" pitchFamily="18" charset="0"/>
              </a:rPr>
              <a:t>Statement</a:t>
            </a:r>
          </a:p>
          <a:p>
            <a:pPr algn="ctr"/>
            <a:endParaRPr lang="en-US" sz="2600" b="1" u="sng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ctr"/>
            <a:r>
              <a:rPr lang="en-US" sz="2100" b="1" i="1" dirty="0">
                <a:solidFill>
                  <a:srgbClr val="000000"/>
                </a:solidFill>
                <a:latin typeface="Times New Roman" pitchFamily="18" charset="0"/>
              </a:rPr>
              <a:t>Cape Cod Regional Technical High School will </a:t>
            </a:r>
          </a:p>
          <a:p>
            <a:pPr algn="ctr"/>
            <a:r>
              <a:rPr lang="en-US" sz="2100" b="1" i="1" dirty="0">
                <a:solidFill>
                  <a:srgbClr val="000000"/>
                </a:solidFill>
                <a:latin typeface="Times New Roman" pitchFamily="18" charset="0"/>
              </a:rPr>
              <a:t>provide an opportunity to acquire </a:t>
            </a:r>
          </a:p>
          <a:p>
            <a:pPr algn="ctr"/>
            <a:r>
              <a:rPr lang="en-US" sz="2100" b="1" i="1" dirty="0">
                <a:solidFill>
                  <a:srgbClr val="000000"/>
                </a:solidFill>
                <a:latin typeface="Times New Roman" pitchFamily="18" charset="0"/>
              </a:rPr>
              <a:t>high quality technical, academic and social skills </a:t>
            </a:r>
          </a:p>
          <a:p>
            <a:pPr algn="ctr"/>
            <a:r>
              <a:rPr lang="en-US" sz="2100" b="1" i="1" dirty="0">
                <a:solidFill>
                  <a:srgbClr val="000000"/>
                </a:solidFill>
                <a:latin typeface="Times New Roman" pitchFamily="18" charset="0"/>
              </a:rPr>
              <a:t>which prepare our students for success in our changing world.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2011-2015 CCT Strategic Plan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4572000" cy="1477328"/>
          </a:xfrm>
          <a:prstGeom prst="rect">
            <a:avLst/>
          </a:prstGeom>
          <a:solidFill>
            <a:schemeClr val="accent1"/>
          </a:solidFill>
          <a:ln w="539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Goal 1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Improve Student Achievement, specifically including College and/or Career Readiness.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3657600"/>
            <a:ext cx="4572000" cy="1477328"/>
          </a:xfrm>
          <a:prstGeom prst="rect">
            <a:avLst/>
          </a:prstGeom>
          <a:solidFill>
            <a:schemeClr val="accent1"/>
          </a:solidFill>
          <a:ln w="539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Goal 2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Improve the staff’s ability to provide instruction and support services that will improve Student Achievement.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5410200"/>
            <a:ext cx="4572000" cy="923330"/>
          </a:xfrm>
          <a:prstGeom prst="rect">
            <a:avLst/>
          </a:prstGeom>
          <a:solidFill>
            <a:schemeClr val="accent1"/>
          </a:solidFill>
          <a:ln w="539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Goal 3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Improve Public and Community Relations.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853</Words>
  <Application>Microsoft Office PowerPoint</Application>
  <PresentationFormat>On-screen Show (4:3)</PresentationFormat>
  <Paragraphs>184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Cape Cod Regional Technical High School</vt:lpstr>
      <vt:lpstr>Agenda</vt:lpstr>
      <vt:lpstr>Who are we?</vt:lpstr>
      <vt:lpstr>Slide 4</vt:lpstr>
      <vt:lpstr>Slide 5</vt:lpstr>
      <vt:lpstr>Slide 6</vt:lpstr>
      <vt:lpstr>Slide 7</vt:lpstr>
      <vt:lpstr>What are our goals?</vt:lpstr>
      <vt:lpstr>2011-2015 CCT Strategic Plan</vt:lpstr>
      <vt:lpstr>What are our opportunities?</vt:lpstr>
      <vt:lpstr>Tri-Generation System</vt:lpstr>
      <vt:lpstr>Slide 12</vt:lpstr>
      <vt:lpstr>What are our opportunities? (cont.)</vt:lpstr>
      <vt:lpstr>What are our challenges?</vt:lpstr>
      <vt:lpstr>How can we collaborate for the benefit of both CCT and CCTC?</vt:lpstr>
      <vt:lpstr>What about our IT technical area?</vt:lpstr>
      <vt:lpstr>Q &amp; A in both directions?</vt:lpstr>
      <vt:lpstr>Slide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 Cod Regional Technical High School</dc:title>
  <dc:creator> </dc:creator>
  <cp:lastModifiedBy> </cp:lastModifiedBy>
  <cp:revision>31</cp:revision>
  <dcterms:created xsi:type="dcterms:W3CDTF">2011-03-03T21:12:16Z</dcterms:created>
  <dcterms:modified xsi:type="dcterms:W3CDTF">2011-03-04T05:40:32Z</dcterms:modified>
</cp:coreProperties>
</file>